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tags/tag3.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4" r:id="rId3"/>
    <p:sldId id="266" r:id="rId4"/>
    <p:sldId id="267" r:id="rId5"/>
    <p:sldId id="276" r:id="rId6"/>
    <p:sldId id="277" r:id="rId7"/>
    <p:sldId id="270" r:id="rId8"/>
    <p:sldId id="280" r:id="rId9"/>
    <p:sldId id="274" r:id="rId10"/>
    <p:sldId id="278" r:id="rId11"/>
    <p:sldId id="284" r:id="rId12"/>
    <p:sldId id="285" r:id="rId13"/>
    <p:sldId id="279" r:id="rId14"/>
    <p:sldId id="286" r:id="rId15"/>
    <p:sldId id="268"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FFCC"/>
    <a:srgbClr val="FF5050"/>
    <a:srgbClr val="FF0066"/>
    <a:srgbClr val="66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p:scale>
          <a:sx n="50" d="100"/>
          <a:sy n="50" d="100"/>
        </p:scale>
        <p:origin x="1200" y="115"/>
      </p:cViewPr>
      <p:guideLst>
        <p:guide orient="horz" pos="304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E5B8C-11F9-456F-A4B8-B840F4B99B33}" type="datetimeFigureOut">
              <a:rPr lang="en-GB" smtClean="0"/>
              <a:t>20/06/2018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CA2A7-3F06-4922-A5D6-72FB34B1B80C}" type="slidenum">
              <a:rPr lang="en-GB" smtClean="0"/>
              <a:t>‹#›</a:t>
            </a:fld>
            <a:endParaRPr lang="en-GB" dirty="0"/>
          </a:p>
        </p:txBody>
      </p:sp>
    </p:spTree>
    <p:extLst>
      <p:ext uri="{BB962C8B-B14F-4D97-AF65-F5344CB8AC3E}">
        <p14:creationId xmlns:p14="http://schemas.microsoft.com/office/powerpoint/2010/main" val="170054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1</a:t>
            </a:fld>
            <a:endParaRPr lang="en-GB" dirty="0"/>
          </a:p>
        </p:txBody>
      </p:sp>
    </p:spTree>
    <p:extLst>
      <p:ext uri="{BB962C8B-B14F-4D97-AF65-F5344CB8AC3E}">
        <p14:creationId xmlns:p14="http://schemas.microsoft.com/office/powerpoint/2010/main" val="105892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2</a:t>
            </a:fld>
            <a:endParaRPr lang="en-GB" dirty="0"/>
          </a:p>
        </p:txBody>
      </p:sp>
    </p:spTree>
    <p:extLst>
      <p:ext uri="{BB962C8B-B14F-4D97-AF65-F5344CB8AC3E}">
        <p14:creationId xmlns:p14="http://schemas.microsoft.com/office/powerpoint/2010/main" val="337751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4</a:t>
            </a:fld>
            <a:endParaRPr lang="en-GB" dirty="0"/>
          </a:p>
        </p:txBody>
      </p:sp>
    </p:spTree>
    <p:extLst>
      <p:ext uri="{BB962C8B-B14F-4D97-AF65-F5344CB8AC3E}">
        <p14:creationId xmlns:p14="http://schemas.microsoft.com/office/powerpoint/2010/main" val="311127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5</a:t>
            </a:fld>
            <a:endParaRPr lang="en-GB" dirty="0"/>
          </a:p>
        </p:txBody>
      </p:sp>
    </p:spTree>
    <p:extLst>
      <p:ext uri="{BB962C8B-B14F-4D97-AF65-F5344CB8AC3E}">
        <p14:creationId xmlns:p14="http://schemas.microsoft.com/office/powerpoint/2010/main" val="181628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6</a:t>
            </a:fld>
            <a:endParaRPr lang="en-GB" dirty="0"/>
          </a:p>
        </p:txBody>
      </p:sp>
    </p:spTree>
    <p:extLst>
      <p:ext uri="{BB962C8B-B14F-4D97-AF65-F5344CB8AC3E}">
        <p14:creationId xmlns:p14="http://schemas.microsoft.com/office/powerpoint/2010/main" val="359119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9</a:t>
            </a:fld>
            <a:endParaRPr lang="en-GB" dirty="0"/>
          </a:p>
        </p:txBody>
      </p:sp>
    </p:spTree>
    <p:extLst>
      <p:ext uri="{BB962C8B-B14F-4D97-AF65-F5344CB8AC3E}">
        <p14:creationId xmlns:p14="http://schemas.microsoft.com/office/powerpoint/2010/main" val="429062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10</a:t>
            </a:fld>
            <a:endParaRPr lang="en-GB" dirty="0"/>
          </a:p>
        </p:txBody>
      </p:sp>
    </p:spTree>
    <p:extLst>
      <p:ext uri="{BB962C8B-B14F-4D97-AF65-F5344CB8AC3E}">
        <p14:creationId xmlns:p14="http://schemas.microsoft.com/office/powerpoint/2010/main" val="392153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11</a:t>
            </a:fld>
            <a:endParaRPr lang="en-GB" dirty="0"/>
          </a:p>
        </p:txBody>
      </p:sp>
    </p:spTree>
    <p:extLst>
      <p:ext uri="{BB962C8B-B14F-4D97-AF65-F5344CB8AC3E}">
        <p14:creationId xmlns:p14="http://schemas.microsoft.com/office/powerpoint/2010/main" val="297832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CA2A7-3F06-4922-A5D6-72FB34B1B80C}" type="slidenum">
              <a:rPr lang="en-GB" smtClean="0"/>
              <a:t>12</a:t>
            </a:fld>
            <a:endParaRPr lang="en-GB" dirty="0"/>
          </a:p>
        </p:txBody>
      </p:sp>
    </p:spTree>
    <p:extLst>
      <p:ext uri="{BB962C8B-B14F-4D97-AF65-F5344CB8AC3E}">
        <p14:creationId xmlns:p14="http://schemas.microsoft.com/office/powerpoint/2010/main" val="273323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346640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364878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193117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descr="stanfull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9750"/>
            <a:ext cx="9144000" cy="1418004"/>
          </a:xfrm>
          <a:prstGeom prst="rect">
            <a:avLst/>
          </a:prstGeom>
        </p:spPr>
      </p:pic>
      <p:sp>
        <p:nvSpPr>
          <p:cNvPr id="4" name="Text Placeholder 4"/>
          <p:cNvSpPr>
            <a:spLocks noGrp="1"/>
          </p:cNvSpPr>
          <p:nvPr>
            <p:ph type="body" sz="quarter" idx="11" hasCustomPrompt="1"/>
          </p:nvPr>
        </p:nvSpPr>
        <p:spPr>
          <a:xfrm>
            <a:off x="1790947" y="252413"/>
            <a:ext cx="6992830" cy="692150"/>
          </a:xfrm>
        </p:spPr>
        <p:txBody>
          <a:bodyPr>
            <a:normAutofit/>
          </a:bodyPr>
          <a:lstStyle>
            <a:lvl1pPr marL="0" indent="0">
              <a:buNone/>
              <a:defRPr sz="3600">
                <a:solidFill>
                  <a:srgbClr val="FFFFFF"/>
                </a:solidFill>
                <a:latin typeface="Source Sans Pro"/>
                <a:cs typeface="Source Sans Pro"/>
              </a:defRPr>
            </a:lvl1pPr>
          </a:lstStyle>
          <a:p>
            <a:pPr lvl="0"/>
            <a:r>
              <a:rPr lang="en-GB"/>
              <a:t>Click to edit Master title styles</a:t>
            </a:r>
          </a:p>
        </p:txBody>
      </p:sp>
      <p:sp>
        <p:nvSpPr>
          <p:cNvPr id="3" name="Text Placeholder 2"/>
          <p:cNvSpPr>
            <a:spLocks noGrp="1"/>
          </p:cNvSpPr>
          <p:nvPr>
            <p:ph type="body" sz="quarter" idx="12" hasCustomPrompt="1"/>
          </p:nvPr>
        </p:nvSpPr>
        <p:spPr>
          <a:xfrm>
            <a:off x="1790947" y="944563"/>
            <a:ext cx="6992830" cy="603191"/>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a:t>Second level</a:t>
            </a:r>
          </a:p>
        </p:txBody>
      </p:sp>
      <p:pic>
        <p:nvPicPr>
          <p:cNvPr id="5" name="Picture 4">
            <a:extLst>
              <a:ext uri="{FF2B5EF4-FFF2-40B4-BE49-F238E27FC236}">
                <a16:creationId xmlns:a16="http://schemas.microsoft.com/office/drawing/2014/main" id="{123ECEA8-2E6A-5649-96F3-5EB14605AE78}"/>
              </a:ext>
            </a:extLst>
          </p:cNvPr>
          <p:cNvPicPr>
            <a:picLocks noChangeAspect="1"/>
          </p:cNvPicPr>
          <p:nvPr userDrawn="1"/>
        </p:nvPicPr>
        <p:blipFill rotWithShape="1">
          <a:blip r:embed="rId3" cstate="print"/>
          <a:srcRect l="50545"/>
          <a:stretch/>
        </p:blipFill>
        <p:spPr>
          <a:xfrm>
            <a:off x="7480092" y="5280575"/>
            <a:ext cx="1348656" cy="1318962"/>
          </a:xfrm>
          <a:prstGeom prst="rect">
            <a:avLst/>
          </a:prstGeom>
        </p:spPr>
      </p:pic>
    </p:spTree>
    <p:extLst>
      <p:ext uri="{BB962C8B-B14F-4D97-AF65-F5344CB8AC3E}">
        <p14:creationId xmlns:p14="http://schemas.microsoft.com/office/powerpoint/2010/main" val="309307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p:cNvSpPr/>
          <p:nvPr userDrawn="1"/>
        </p:nvSpPr>
        <p:spPr>
          <a:xfrm>
            <a:off x="0" y="0"/>
            <a:ext cx="9144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6602568"/>
            <a:ext cx="9144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13307"/>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2" y="1798797"/>
            <a:ext cx="7684786"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2" y="944563"/>
            <a:ext cx="768504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65297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descr="stanbackcov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userDrawn="1"/>
        </p:nvSpPr>
        <p:spPr>
          <a:xfrm>
            <a:off x="358219" y="3808429"/>
            <a:ext cx="3271101" cy="1611983"/>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stanbackcover.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8616" t="57641" r="57692" b="22461"/>
          <a:stretch/>
        </p:blipFill>
        <p:spPr>
          <a:xfrm>
            <a:off x="3328809" y="3990730"/>
            <a:ext cx="2166426" cy="1364566"/>
          </a:xfrm>
          <a:prstGeom prst="rect">
            <a:avLst/>
          </a:prstGeom>
        </p:spPr>
      </p:pic>
      <p:pic>
        <p:nvPicPr>
          <p:cNvPr id="6" name="Picture 5">
            <a:extLst>
              <a:ext uri="{FF2B5EF4-FFF2-40B4-BE49-F238E27FC236}">
                <a16:creationId xmlns:a16="http://schemas.microsoft.com/office/drawing/2014/main" id="{49A2D2B0-073D-6C40-A439-781832FF551B}"/>
              </a:ext>
            </a:extLst>
          </p:cNvPr>
          <p:cNvPicPr>
            <a:picLocks noChangeAspect="1"/>
          </p:cNvPicPr>
          <p:nvPr userDrawn="1"/>
        </p:nvPicPr>
        <p:blipFill>
          <a:blip r:embed="rId4" cstate="print"/>
          <a:stretch>
            <a:fillRect/>
          </a:stretch>
        </p:blipFill>
        <p:spPr>
          <a:xfrm>
            <a:off x="425882" y="3953022"/>
            <a:ext cx="2821332" cy="1364566"/>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17" y="5517870"/>
            <a:ext cx="8256204" cy="737472"/>
          </a:xfrm>
          <a:prstGeom prst="rect">
            <a:avLst/>
          </a:prstGeom>
        </p:spPr>
      </p:pic>
    </p:spTree>
    <p:extLst>
      <p:ext uri="{BB962C8B-B14F-4D97-AF65-F5344CB8AC3E}">
        <p14:creationId xmlns:p14="http://schemas.microsoft.com/office/powerpoint/2010/main" val="15497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7061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424799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423172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287373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267765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382441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9079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F1356D-5C05-4407-A8B5-771749900481}" type="datetimeFigureOut">
              <a:rPr lang="en-GB" smtClean="0"/>
              <a:pPr/>
              <a:t>20/06/2018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369107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1356D-5C05-4407-A8B5-771749900481}" type="datetimeFigureOut">
              <a:rPr lang="en-GB" smtClean="0"/>
              <a:pPr/>
              <a:t>20/06/2018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81664-3937-417F-8538-E3A273B15055}" type="slidenum">
              <a:rPr lang="en-GB" smtClean="0"/>
              <a:pPr/>
              <a:t>‹#›</a:t>
            </a:fld>
            <a:endParaRPr lang="en-GB" dirty="0"/>
          </a:p>
        </p:txBody>
      </p:sp>
    </p:spTree>
    <p:extLst>
      <p:ext uri="{BB962C8B-B14F-4D97-AF65-F5344CB8AC3E}">
        <p14:creationId xmlns:p14="http://schemas.microsoft.com/office/powerpoint/2010/main" val="2619788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h.c.cassie@dundee.ac.uk" TargetMode="Externa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90947" y="252413"/>
            <a:ext cx="6992830" cy="1202676"/>
          </a:xfrm>
        </p:spPr>
        <p:txBody>
          <a:bodyPr vert="horz" lIns="91440" tIns="45720" rIns="91440" bIns="45720" rtlCol="0" anchor="ctr">
            <a:noAutofit/>
          </a:bodyPr>
          <a:lstStyle/>
          <a:p>
            <a:pPr algn="ctr"/>
            <a:r>
              <a:rPr lang="en-US" sz="2800" b="1" dirty="0">
                <a:latin typeface="Arial" panose="020B0604020202020204" pitchFamily="34" charset="0"/>
                <a:cs typeface="Arial" panose="020B0604020202020204" pitchFamily="34" charset="0"/>
              </a:rPr>
              <a:t>Clinical Effectiveness Workstream</a:t>
            </a:r>
          </a:p>
        </p:txBody>
      </p:sp>
      <p:pic>
        <p:nvPicPr>
          <p:cNvPr id="5" name="Picture 4">
            <a:extLst>
              <a:ext uri="{FF2B5EF4-FFF2-40B4-BE49-F238E27FC236}">
                <a16:creationId xmlns:a16="http://schemas.microsoft.com/office/drawing/2014/main" id="{63C65548-48FF-467D-9E43-C748403610A5}"/>
              </a:ext>
            </a:extLst>
          </p:cNvPr>
          <p:cNvPicPr>
            <a:picLocks noChangeAspect="1"/>
          </p:cNvPicPr>
          <p:nvPr/>
        </p:nvPicPr>
        <p:blipFill>
          <a:blip r:embed="rId4" cstate="print"/>
          <a:stretch>
            <a:fillRect/>
          </a:stretch>
        </p:blipFill>
        <p:spPr>
          <a:xfrm>
            <a:off x="1867603" y="5862888"/>
            <a:ext cx="3526127" cy="807239"/>
          </a:xfrm>
          <a:prstGeom prst="rect">
            <a:avLst/>
          </a:prstGeom>
        </p:spPr>
      </p:pic>
      <p:pic>
        <p:nvPicPr>
          <p:cNvPr id="6" name="Picture 17">
            <a:extLst>
              <a:ext uri="{FF2B5EF4-FFF2-40B4-BE49-F238E27FC236}">
                <a16:creationId xmlns:a16="http://schemas.microsoft.com/office/drawing/2014/main" id="{21C26BFD-7DD1-473C-B20F-7C67E3676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744" y="5806259"/>
            <a:ext cx="893177" cy="86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rand">
            <a:extLst>
              <a:ext uri="{FF2B5EF4-FFF2-40B4-BE49-F238E27FC236}">
                <a16:creationId xmlns:a16="http://schemas.microsoft.com/office/drawing/2014/main" id="{5CCB82AF-D6B2-4A2F-8CF6-C70D3486F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23" y="5198516"/>
            <a:ext cx="1470024" cy="147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716E2B2-F1EB-4626-898E-224F06E8E11D}"/>
              </a:ext>
            </a:extLst>
          </p:cNvPr>
          <p:cNvSpPr txBox="1"/>
          <p:nvPr/>
        </p:nvSpPr>
        <p:spPr>
          <a:xfrm>
            <a:off x="988828" y="2104717"/>
            <a:ext cx="7166344" cy="3108543"/>
          </a:xfrm>
          <a:prstGeom prst="rect">
            <a:avLst/>
          </a:prstGeom>
          <a:noFill/>
        </p:spPr>
        <p:txBody>
          <a:bodyPr wrap="square" rtlCol="0">
            <a:spAutoFit/>
          </a:bodyPr>
          <a:lstStyle/>
          <a:p>
            <a:pPr algn="ctr"/>
            <a:r>
              <a:rPr lang="en-GB" sz="2800" b="1" dirty="0">
                <a:solidFill>
                  <a:srgbClr val="002060"/>
                </a:solidFill>
                <a:latin typeface="Arial" panose="020B0604020202020204" pitchFamily="34" charset="0"/>
                <a:cs typeface="Arial" panose="020B0604020202020204" pitchFamily="34" charset="0"/>
              </a:rPr>
              <a:t>SDPBRN Postgraduate Training Day </a:t>
            </a:r>
          </a:p>
          <a:p>
            <a:pPr algn="ctr"/>
            <a:r>
              <a:rPr lang="en-GB" sz="2800" b="1" dirty="0">
                <a:solidFill>
                  <a:srgbClr val="002060"/>
                </a:solidFill>
                <a:latin typeface="Arial" panose="020B0604020202020204" pitchFamily="34" charset="0"/>
                <a:cs typeface="Arial" panose="020B0604020202020204" pitchFamily="34" charset="0"/>
              </a:rPr>
              <a:t>Thursday, 21 June 2018</a:t>
            </a:r>
          </a:p>
          <a:p>
            <a:pPr algn="ctr"/>
            <a:endParaRPr lang="en-GB" sz="2800" b="1" dirty="0">
              <a:solidFill>
                <a:srgbClr val="002060"/>
              </a:solidFill>
              <a:latin typeface="Arial" panose="020B0604020202020204" pitchFamily="34" charset="0"/>
              <a:cs typeface="Arial" panose="020B0604020202020204" pitchFamily="34" charset="0"/>
            </a:endParaRPr>
          </a:p>
          <a:p>
            <a:pPr algn="ctr"/>
            <a:endParaRPr lang="en-GB" sz="2800" b="1" dirty="0">
              <a:solidFill>
                <a:srgbClr val="002060"/>
              </a:solidFill>
              <a:latin typeface="Arial" panose="020B0604020202020204" pitchFamily="34" charset="0"/>
              <a:cs typeface="Arial" panose="020B0604020202020204" pitchFamily="34" charset="0"/>
            </a:endParaRPr>
          </a:p>
          <a:p>
            <a:pPr algn="ctr"/>
            <a:r>
              <a:rPr lang="en-GB" sz="2800" b="1" dirty="0">
                <a:solidFill>
                  <a:srgbClr val="002060"/>
                </a:solidFill>
                <a:latin typeface="Arial" panose="020B0604020202020204" pitchFamily="34" charset="0"/>
                <a:cs typeface="Arial" panose="020B0604020202020204" pitchFamily="34" charset="0"/>
              </a:rPr>
              <a:t>Qualitative Analysis</a:t>
            </a:r>
          </a:p>
          <a:p>
            <a:pPr algn="ctr"/>
            <a:endParaRPr lang="en-GB" sz="2800" b="1" dirty="0">
              <a:solidFill>
                <a:srgbClr val="002060"/>
              </a:solidFill>
              <a:latin typeface="Arial" panose="020B0604020202020204" pitchFamily="34" charset="0"/>
              <a:cs typeface="Arial" panose="020B0604020202020204" pitchFamily="34" charset="0"/>
            </a:endParaRPr>
          </a:p>
          <a:p>
            <a:pPr algn="ctr"/>
            <a:r>
              <a:rPr lang="en-GB" sz="2800" b="1" dirty="0">
                <a:solidFill>
                  <a:srgbClr val="002060"/>
                </a:solidFill>
                <a:latin typeface="Arial" panose="020B0604020202020204" pitchFamily="34" charset="0"/>
                <a:cs typeface="Arial" panose="020B0604020202020204" pitchFamily="34" charset="0"/>
              </a:rPr>
              <a:t>Heather Cassie</a:t>
            </a:r>
          </a:p>
        </p:txBody>
      </p:sp>
    </p:spTree>
    <p:custDataLst>
      <p:tags r:id="rId1"/>
    </p:custDataLst>
    <p:extLst>
      <p:ext uri="{BB962C8B-B14F-4D97-AF65-F5344CB8AC3E}">
        <p14:creationId xmlns:p14="http://schemas.microsoft.com/office/powerpoint/2010/main" val="75031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35EE3D-75B5-422A-B7FF-046DD4DAB122}"/>
              </a:ext>
            </a:extLst>
          </p:cNvPr>
          <p:cNvSpPr>
            <a:spLocks noGrp="1"/>
          </p:cNvSpPr>
          <p:nvPr>
            <p:ph type="body" sz="quarter" idx="11"/>
          </p:nvPr>
        </p:nvSpPr>
        <p:spPr>
          <a:xfrm>
            <a:off x="187202" y="815329"/>
            <a:ext cx="7685041" cy="692150"/>
          </a:xfrm>
        </p:spPr>
        <p:txBody>
          <a:bodyPr>
            <a:normAutofit/>
          </a:bodyPr>
          <a:lstStyle/>
          <a:p>
            <a:r>
              <a:rPr lang="en-GB" sz="3200" b="1" dirty="0">
                <a:latin typeface="Arial" panose="020B0604020202020204" pitchFamily="34" charset="0"/>
                <a:cs typeface="Arial" panose="020B0604020202020204" pitchFamily="34" charset="0"/>
              </a:rPr>
              <a:t>Methods of Analysis</a:t>
            </a:r>
          </a:p>
        </p:txBody>
      </p:sp>
      <p:pic>
        <p:nvPicPr>
          <p:cNvPr id="19" name="Content Placeholder 3" descr="confused1.jpg">
            <a:extLst>
              <a:ext uri="{FF2B5EF4-FFF2-40B4-BE49-F238E27FC236}">
                <a16:creationId xmlns:a16="http://schemas.microsoft.com/office/drawing/2014/main" id="{85BA4F51-7B52-4B90-A861-F4413D48EA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056" y="1887976"/>
            <a:ext cx="4608944" cy="46988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0C621957-533A-416D-A60E-82DBB30A71AF}"/>
              </a:ext>
            </a:extLst>
          </p:cNvPr>
          <p:cNvSpPr txBox="1"/>
          <p:nvPr/>
        </p:nvSpPr>
        <p:spPr>
          <a:xfrm>
            <a:off x="187202" y="1819132"/>
            <a:ext cx="4449453" cy="3970318"/>
          </a:xfrm>
          <a:prstGeom prst="rect">
            <a:avLst/>
          </a:prstGeom>
          <a:noFill/>
        </p:spPr>
        <p:txBody>
          <a:bodyPr wrap="square">
            <a:spAutoFit/>
          </a:bodyPr>
          <a:lstStyle/>
          <a:p>
            <a:pPr marL="285750" indent="-285750">
              <a:lnSpc>
                <a:spcPct val="150000"/>
              </a:lnSpc>
              <a:buFont typeface="Arial" panose="020B0604020202020204" pitchFamily="34" charset="0"/>
              <a:buChar char="•"/>
              <a:defRPr/>
            </a:pPr>
            <a:r>
              <a:rPr lang="en-GB" sz="2800" dirty="0">
                <a:solidFill>
                  <a:srgbClr val="002060"/>
                </a:solidFill>
                <a:latin typeface="Arial" panose="020B0604020202020204" pitchFamily="34" charset="0"/>
                <a:cs typeface="Arial" panose="020B0604020202020204" pitchFamily="34" charset="0"/>
              </a:rPr>
              <a:t>Grounded theory</a:t>
            </a:r>
          </a:p>
          <a:p>
            <a:pPr marL="285750" indent="-285750">
              <a:lnSpc>
                <a:spcPct val="150000"/>
              </a:lnSpc>
              <a:buFont typeface="Arial" panose="020B0604020202020204" pitchFamily="34" charset="0"/>
              <a:buChar char="•"/>
              <a:defRPr/>
            </a:pPr>
            <a:r>
              <a:rPr lang="en-GB" sz="2800" dirty="0">
                <a:solidFill>
                  <a:srgbClr val="002060"/>
                </a:solidFill>
                <a:latin typeface="Arial" panose="020B0604020202020204" pitchFamily="34" charset="0"/>
                <a:cs typeface="Arial" panose="020B0604020202020204" pitchFamily="34" charset="0"/>
              </a:rPr>
              <a:t>Theory-based content analysis</a:t>
            </a:r>
          </a:p>
          <a:p>
            <a:pPr marL="285750" indent="-285750">
              <a:lnSpc>
                <a:spcPct val="150000"/>
              </a:lnSpc>
              <a:buFont typeface="Arial" panose="020B0604020202020204" pitchFamily="34" charset="0"/>
              <a:buChar char="•"/>
              <a:defRPr/>
            </a:pPr>
            <a:r>
              <a:rPr lang="en-GB" sz="2800" dirty="0">
                <a:solidFill>
                  <a:srgbClr val="002060"/>
                </a:solidFill>
                <a:latin typeface="Arial" panose="020B0604020202020204" pitchFamily="34" charset="0"/>
                <a:cs typeface="Arial" panose="020B0604020202020204" pitchFamily="34" charset="0"/>
              </a:rPr>
              <a:t>Realist synthesis</a:t>
            </a:r>
          </a:p>
          <a:p>
            <a:pPr marL="285750" indent="-285750">
              <a:lnSpc>
                <a:spcPct val="150000"/>
              </a:lnSpc>
              <a:buFont typeface="Arial" panose="020B0604020202020204" pitchFamily="34" charset="0"/>
              <a:buChar char="•"/>
              <a:defRPr/>
            </a:pPr>
            <a:r>
              <a:rPr lang="en-GB" sz="2800" dirty="0">
                <a:solidFill>
                  <a:srgbClr val="002060"/>
                </a:solidFill>
                <a:latin typeface="Arial" panose="020B0604020202020204" pitchFamily="34" charset="0"/>
                <a:cs typeface="Arial" panose="020B0604020202020204" pitchFamily="34" charset="0"/>
              </a:rPr>
              <a:t>Framework analysis</a:t>
            </a:r>
          </a:p>
          <a:p>
            <a:pPr marL="285750" indent="-285750">
              <a:lnSpc>
                <a:spcPct val="150000"/>
              </a:lnSpc>
              <a:buFont typeface="Arial" panose="020B0604020202020204" pitchFamily="34" charset="0"/>
              <a:buChar char="•"/>
              <a:defRPr/>
            </a:pPr>
            <a:r>
              <a:rPr lang="en-GB" sz="2800" dirty="0">
                <a:solidFill>
                  <a:srgbClr val="002060"/>
                </a:solidFill>
                <a:latin typeface="Arial" panose="020B0604020202020204" pitchFamily="34" charset="0"/>
                <a:cs typeface="Arial" panose="020B0604020202020204" pitchFamily="34" charset="0"/>
              </a:rPr>
              <a:t>Thematic analysis</a:t>
            </a:r>
          </a:p>
        </p:txBody>
      </p:sp>
    </p:spTree>
    <p:extLst>
      <p:ext uri="{BB962C8B-B14F-4D97-AF65-F5344CB8AC3E}">
        <p14:creationId xmlns:p14="http://schemas.microsoft.com/office/powerpoint/2010/main" val="35133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0">
                                            <p:txEl>
                                              <p:pRg st="4" end="4"/>
                                            </p:txEl>
                                          </p:spTgt>
                                        </p:tgtEl>
                                        <p:attrNameLst>
                                          <p:attrName>style.color</p:attrName>
                                        </p:attrNameLst>
                                      </p:cBhvr>
                                      <p:to>
                                        <a:schemeClr val="accent2"/>
                                      </p:to>
                                    </p:animClr>
                                    <p:animClr clrSpc="rgb" dir="cw">
                                      <p:cBhvr>
                                        <p:cTn id="7" dur="500" fill="hold"/>
                                        <p:tgtEl>
                                          <p:spTgt spid="20">
                                            <p:txEl>
                                              <p:pRg st="4" end="4"/>
                                            </p:txEl>
                                          </p:spTgt>
                                        </p:tgtEl>
                                        <p:attrNameLst>
                                          <p:attrName>fillcolor</p:attrName>
                                        </p:attrNameLst>
                                      </p:cBhvr>
                                      <p:to>
                                        <a:schemeClr val="accent2"/>
                                      </p:to>
                                    </p:animClr>
                                    <p:set>
                                      <p:cBhvr>
                                        <p:cTn id="8" dur="500" fill="hold"/>
                                        <p:tgtEl>
                                          <p:spTgt spid="20">
                                            <p:txEl>
                                              <p:pRg st="4" end="4"/>
                                            </p:txEl>
                                          </p:spTgt>
                                        </p:tgtEl>
                                        <p:attrNameLst>
                                          <p:attrName>fill.type</p:attrName>
                                        </p:attrNameLst>
                                      </p:cBhvr>
                                      <p:to>
                                        <p:strVal val="solid"/>
                                      </p:to>
                                    </p:set>
                                    <p:set>
                                      <p:cBhvr>
                                        <p:cTn id="9" dur="500" fill="hold"/>
                                        <p:tgtEl>
                                          <p:spTgt spid="20">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359B7-2275-4176-9820-057B2A00B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7298">
            <a:off x="4055421" y="1382654"/>
            <a:ext cx="5290702" cy="3777411"/>
          </a:xfrm>
          <a:prstGeom prst="rect">
            <a:avLst/>
          </a:prstGeom>
        </p:spPr>
      </p:pic>
      <p:sp>
        <p:nvSpPr>
          <p:cNvPr id="4" name="TextBox 3">
            <a:extLst>
              <a:ext uri="{FF2B5EF4-FFF2-40B4-BE49-F238E27FC236}">
                <a16:creationId xmlns:a16="http://schemas.microsoft.com/office/drawing/2014/main" id="{BFD97644-A418-45B4-BC4E-6DDD18227562}"/>
              </a:ext>
            </a:extLst>
          </p:cNvPr>
          <p:cNvSpPr txBox="1"/>
          <p:nvPr/>
        </p:nvSpPr>
        <p:spPr>
          <a:xfrm>
            <a:off x="111901" y="598615"/>
            <a:ext cx="4460099" cy="6063198"/>
          </a:xfrm>
          <a:prstGeom prst="rect">
            <a:avLst/>
          </a:prstGeom>
          <a:noFill/>
        </p:spPr>
        <p:txBody>
          <a:bodyPr wrap="square">
            <a:spAutoFit/>
          </a:bodyPr>
          <a:lstStyle/>
          <a:p>
            <a:pPr>
              <a:defRPr/>
            </a:pPr>
            <a:r>
              <a:rPr lang="en-GB" sz="3200" b="1" dirty="0">
                <a:solidFill>
                  <a:srgbClr val="002060"/>
                </a:solidFill>
                <a:latin typeface="Arial" panose="020B0604020202020204" pitchFamily="34" charset="0"/>
                <a:cs typeface="Arial" panose="020B0604020202020204" pitchFamily="34" charset="0"/>
              </a:rPr>
              <a:t>Thematic Analysis</a:t>
            </a:r>
          </a:p>
          <a:p>
            <a:pPr>
              <a:defRPr/>
            </a:pPr>
            <a:endParaRPr lang="en-GB" sz="12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2700" dirty="0">
                <a:solidFill>
                  <a:srgbClr val="002060"/>
                </a:solidFill>
                <a:latin typeface="Arial" panose="020B0604020202020204" pitchFamily="34" charset="0"/>
                <a:cs typeface="Arial" panose="020B0604020202020204" pitchFamily="34" charset="0"/>
              </a:rPr>
              <a:t>Categorise data according to themes and sub-themes</a:t>
            </a:r>
          </a:p>
          <a:p>
            <a:pPr marL="285750" indent="-285750">
              <a:buFont typeface="Arial" panose="020B0604020202020204" pitchFamily="34" charset="0"/>
              <a:buChar char="•"/>
              <a:defRPr/>
            </a:pPr>
            <a:endParaRPr lang="en-GB" sz="10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2700" dirty="0">
                <a:solidFill>
                  <a:srgbClr val="002060"/>
                </a:solidFill>
                <a:latin typeface="Arial" panose="020B0604020202020204" pitchFamily="34" charset="0"/>
                <a:cs typeface="Arial" panose="020B0604020202020204" pitchFamily="34" charset="0"/>
              </a:rPr>
              <a:t>Can either start with a pre-defined framework (headings) or allow the themes to emerge from the data</a:t>
            </a:r>
          </a:p>
          <a:p>
            <a:pPr marL="285750" indent="-285750">
              <a:buFont typeface="Arial" panose="020B0604020202020204" pitchFamily="34" charset="0"/>
              <a:buChar char="•"/>
              <a:defRPr/>
            </a:pPr>
            <a:endParaRPr lang="en-GB" sz="10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2700" dirty="0">
                <a:solidFill>
                  <a:srgbClr val="002060"/>
                </a:solidFill>
                <a:latin typeface="Arial" panose="020B0604020202020204" pitchFamily="34" charset="0"/>
                <a:cs typeface="Arial" panose="020B0604020202020204" pitchFamily="34" charset="0"/>
              </a:rPr>
              <a:t>May involve identifying the barriers/ facilitators to carrying out a specific behaviour</a:t>
            </a:r>
          </a:p>
        </p:txBody>
      </p:sp>
    </p:spTree>
    <p:extLst>
      <p:ext uri="{BB962C8B-B14F-4D97-AF65-F5344CB8AC3E}">
        <p14:creationId xmlns:p14="http://schemas.microsoft.com/office/powerpoint/2010/main" val="366537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35EE3D-75B5-422A-B7FF-046DD4DAB122}"/>
              </a:ext>
            </a:extLst>
          </p:cNvPr>
          <p:cNvSpPr>
            <a:spLocks noGrp="1"/>
          </p:cNvSpPr>
          <p:nvPr>
            <p:ph type="body" sz="quarter" idx="11"/>
          </p:nvPr>
        </p:nvSpPr>
        <p:spPr>
          <a:xfrm>
            <a:off x="158921" y="718725"/>
            <a:ext cx="7685041" cy="692150"/>
          </a:xfrm>
        </p:spPr>
        <p:txBody>
          <a:bodyPr>
            <a:normAutofit/>
          </a:bodyPr>
          <a:lstStyle/>
          <a:p>
            <a:r>
              <a:rPr lang="en-GB" sz="3200" b="1" dirty="0">
                <a:solidFill>
                  <a:srgbClr val="002060"/>
                </a:solidFill>
                <a:latin typeface="Arial" panose="020B0604020202020204" pitchFamily="34" charset="0"/>
                <a:cs typeface="Arial" panose="020B0604020202020204" pitchFamily="34" charset="0"/>
              </a:rPr>
              <a:t>Over to you…</a:t>
            </a:r>
          </a:p>
        </p:txBody>
      </p:sp>
      <p:pic>
        <p:nvPicPr>
          <p:cNvPr id="5" name="Picture 3" descr="highlight.jpg">
            <a:extLst>
              <a:ext uri="{FF2B5EF4-FFF2-40B4-BE49-F238E27FC236}">
                <a16:creationId xmlns:a16="http://schemas.microsoft.com/office/drawing/2014/main" id="{A0996FFB-ECE8-45C9-AF74-DBF28BFC80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1867" y="4765887"/>
            <a:ext cx="3522133" cy="183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761BA92-B385-4B11-8741-412B28752458}"/>
              </a:ext>
            </a:extLst>
          </p:cNvPr>
          <p:cNvPicPr>
            <a:picLocks noChangeAspect="1"/>
          </p:cNvPicPr>
          <p:nvPr/>
        </p:nvPicPr>
        <p:blipFill rotWithShape="1">
          <a:blip r:embed="rId4"/>
          <a:srcRect l="21629" t="13884" r="20431" b="6945"/>
          <a:stretch/>
        </p:blipFill>
        <p:spPr>
          <a:xfrm rot="709472">
            <a:off x="5546363" y="437378"/>
            <a:ext cx="3500834" cy="2989784"/>
          </a:xfrm>
          <a:prstGeom prst="rect">
            <a:avLst/>
          </a:prstGeom>
        </p:spPr>
      </p:pic>
      <p:sp>
        <p:nvSpPr>
          <p:cNvPr id="4" name="Content Placeholder 2">
            <a:extLst>
              <a:ext uri="{FF2B5EF4-FFF2-40B4-BE49-F238E27FC236}">
                <a16:creationId xmlns:a16="http://schemas.microsoft.com/office/drawing/2014/main" id="{537E699F-8922-4175-88ED-FAF1E48A7452}"/>
              </a:ext>
            </a:extLst>
          </p:cNvPr>
          <p:cNvSpPr txBox="1">
            <a:spLocks/>
          </p:cNvSpPr>
          <p:nvPr/>
        </p:nvSpPr>
        <p:spPr bwMode="auto">
          <a:xfrm>
            <a:off x="226655" y="1530947"/>
            <a:ext cx="7156278" cy="5507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rgbClr val="002060"/>
                </a:solidFill>
                <a:latin typeface="Arial" panose="020B0604020202020204" pitchFamily="34" charset="0"/>
                <a:cs typeface="Arial" panose="020B0604020202020204" pitchFamily="34" charset="0"/>
              </a:rPr>
              <a:t>Work in teams</a:t>
            </a:r>
          </a:p>
          <a:p>
            <a:pPr>
              <a:lnSpc>
                <a:spcPct val="100000"/>
              </a:lnSpc>
              <a:spcBef>
                <a:spcPts val="0"/>
              </a:spcBef>
            </a:pPr>
            <a:r>
              <a:rPr lang="en-GB" altLang="en-US" dirty="0">
                <a:solidFill>
                  <a:srgbClr val="002060"/>
                </a:solidFill>
                <a:latin typeface="Arial" panose="020B0604020202020204" pitchFamily="34" charset="0"/>
                <a:cs typeface="Arial" panose="020B0604020202020204" pitchFamily="34" charset="0"/>
              </a:rPr>
              <a:t>Read through the interview </a:t>
            </a:r>
          </a:p>
          <a:p>
            <a:pPr marL="0" indent="0">
              <a:lnSpc>
                <a:spcPct val="100000"/>
              </a:lnSpc>
              <a:spcBef>
                <a:spcPts val="0"/>
              </a:spcBef>
              <a:buNone/>
            </a:pPr>
            <a:r>
              <a:rPr lang="en-GB" altLang="en-US" dirty="0">
                <a:solidFill>
                  <a:srgbClr val="002060"/>
                </a:solidFill>
                <a:latin typeface="Arial" panose="020B0604020202020204" pitchFamily="34" charset="0"/>
                <a:cs typeface="Arial" panose="020B0604020202020204" pitchFamily="34" charset="0"/>
              </a:rPr>
              <a:t>  transcript provided</a:t>
            </a:r>
          </a:p>
          <a:p>
            <a:pPr>
              <a:lnSpc>
                <a:spcPct val="100000"/>
              </a:lnSpc>
              <a:spcBef>
                <a:spcPts val="0"/>
              </a:spcBef>
            </a:pPr>
            <a:r>
              <a:rPr lang="en-GB" altLang="en-US" dirty="0">
                <a:solidFill>
                  <a:srgbClr val="002060"/>
                </a:solidFill>
                <a:latin typeface="Arial" panose="020B0604020202020204" pitchFamily="34" charset="0"/>
                <a:cs typeface="Arial" panose="020B0604020202020204" pitchFamily="34" charset="0"/>
              </a:rPr>
              <a:t>Using the highlighters identify </a:t>
            </a:r>
          </a:p>
          <a:p>
            <a:pPr marL="263525" indent="0">
              <a:lnSpc>
                <a:spcPct val="100000"/>
              </a:lnSpc>
              <a:spcBef>
                <a:spcPts val="0"/>
              </a:spcBef>
              <a:buNone/>
            </a:pPr>
            <a:r>
              <a:rPr lang="en-GB" altLang="en-US" dirty="0">
                <a:solidFill>
                  <a:srgbClr val="002060"/>
                </a:solidFill>
                <a:latin typeface="Arial" panose="020B0604020202020204" pitchFamily="34" charset="0"/>
                <a:cs typeface="Arial" panose="020B0604020202020204" pitchFamily="34" charset="0"/>
              </a:rPr>
              <a:t>the </a:t>
            </a:r>
            <a:r>
              <a:rPr lang="en-GB" altLang="en-US" dirty="0">
                <a:solidFill>
                  <a:srgbClr val="C00000"/>
                </a:solidFill>
                <a:latin typeface="Arial" panose="020B0604020202020204" pitchFamily="34" charset="0"/>
                <a:cs typeface="Arial" panose="020B0604020202020204" pitchFamily="34" charset="0"/>
              </a:rPr>
              <a:t>barriers</a:t>
            </a:r>
            <a:r>
              <a:rPr lang="en-GB" altLang="en-US" dirty="0">
                <a:solidFill>
                  <a:srgbClr val="002060"/>
                </a:solidFill>
                <a:latin typeface="Arial" panose="020B0604020202020204" pitchFamily="34" charset="0"/>
                <a:cs typeface="Arial" panose="020B0604020202020204" pitchFamily="34" charset="0"/>
              </a:rPr>
              <a:t> and </a:t>
            </a:r>
            <a:r>
              <a:rPr lang="en-GB" altLang="en-US" dirty="0">
                <a:solidFill>
                  <a:srgbClr val="00B050"/>
                </a:solidFill>
                <a:latin typeface="Arial" panose="020B0604020202020204" pitchFamily="34" charset="0"/>
                <a:cs typeface="Arial" panose="020B0604020202020204" pitchFamily="34" charset="0"/>
              </a:rPr>
              <a:t>facilitators </a:t>
            </a:r>
            <a:r>
              <a:rPr lang="en-GB" altLang="en-US" dirty="0">
                <a:solidFill>
                  <a:srgbClr val="002060"/>
                </a:solidFill>
                <a:latin typeface="Arial" panose="020B0604020202020204" pitchFamily="34" charset="0"/>
                <a:cs typeface="Arial" panose="020B0604020202020204" pitchFamily="34" charset="0"/>
              </a:rPr>
              <a:t>to: </a:t>
            </a:r>
          </a:p>
          <a:p>
            <a:pPr marL="0" indent="0">
              <a:buNone/>
            </a:pPr>
            <a:r>
              <a:rPr lang="en-GB" altLang="en-US" dirty="0">
                <a:solidFill>
                  <a:schemeClr val="accent4"/>
                </a:solidFill>
                <a:latin typeface="Arial" panose="020B0604020202020204" pitchFamily="34" charset="0"/>
                <a:cs typeface="Arial" panose="020B0604020202020204" pitchFamily="34" charset="0"/>
              </a:rPr>
              <a:t>‘</a:t>
            </a:r>
            <a:r>
              <a:rPr lang="en-GB" altLang="en-US" b="1" i="1" dirty="0">
                <a:solidFill>
                  <a:schemeClr val="accent4"/>
                </a:solidFill>
                <a:latin typeface="Arial" panose="020B0604020202020204" pitchFamily="34" charset="0"/>
                <a:cs typeface="Arial" panose="020B0604020202020204" pitchFamily="34" charset="0"/>
              </a:rPr>
              <a:t>Carrying out a QI project in practice’</a:t>
            </a:r>
          </a:p>
          <a:p>
            <a:endParaRPr lang="en-GB" altLang="en-US" b="1" i="1" dirty="0">
              <a:solidFill>
                <a:srgbClr val="C00000"/>
              </a:solidFill>
              <a:latin typeface="Arial" panose="020B0604020202020204" pitchFamily="34" charset="0"/>
              <a:cs typeface="Arial" panose="020B0604020202020204" pitchFamily="34" charset="0"/>
            </a:endParaRPr>
          </a:p>
          <a:p>
            <a:r>
              <a:rPr lang="en-GB" altLang="en-US" dirty="0">
                <a:solidFill>
                  <a:srgbClr val="002060"/>
                </a:solidFill>
                <a:latin typeface="Arial" panose="020B0604020202020204" pitchFamily="34" charset="0"/>
                <a:cs typeface="Arial" panose="020B0604020202020204" pitchFamily="34" charset="0"/>
              </a:rPr>
              <a:t>As a group, discuss your coding and arrange the barriers and facilitators into categories </a:t>
            </a:r>
          </a:p>
          <a:p>
            <a:pPr marL="0" indent="0">
              <a:buNone/>
            </a:pPr>
            <a:r>
              <a:rPr lang="en-GB" altLang="en-US" sz="2400" dirty="0">
                <a:solidFill>
                  <a:srgbClr val="002060"/>
                </a:solidFill>
                <a:latin typeface="Arial" panose="020B0604020202020204" pitchFamily="34" charset="0"/>
                <a:cs typeface="Arial" panose="020B0604020202020204" pitchFamily="34" charset="0"/>
              </a:rPr>
              <a:t>(e.g. team work, leadership, communication)</a:t>
            </a:r>
          </a:p>
          <a:p>
            <a:pPr>
              <a:buFontTx/>
              <a:buNone/>
            </a:pPr>
            <a:endParaRPr lang="en-GB" altLang="en-US" dirty="0">
              <a:solidFill>
                <a:srgbClr val="002060"/>
              </a:solidFill>
              <a:latin typeface="Arial" panose="020B0604020202020204" pitchFamily="34" charset="0"/>
              <a:cs typeface="Arial" panose="020B0604020202020204" pitchFamily="34" charset="0"/>
            </a:endParaRPr>
          </a:p>
          <a:p>
            <a:pPr>
              <a:buFontTx/>
              <a:buNone/>
            </a:pPr>
            <a:endParaRPr lang="en-GB" altLang="en-US" dirty="0"/>
          </a:p>
          <a:p>
            <a:endParaRPr lang="en-GB" altLang="en-US" dirty="0"/>
          </a:p>
        </p:txBody>
      </p:sp>
    </p:spTree>
    <p:extLst>
      <p:ext uri="{BB962C8B-B14F-4D97-AF65-F5344CB8AC3E}">
        <p14:creationId xmlns:p14="http://schemas.microsoft.com/office/powerpoint/2010/main" val="85263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45A104-8FA2-4FBE-AD73-64E5768F5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79" y="1115244"/>
            <a:ext cx="8192653" cy="5461768"/>
          </a:xfrm>
          <a:prstGeom prst="rect">
            <a:avLst/>
          </a:prstGeom>
        </p:spPr>
      </p:pic>
      <p:pic>
        <p:nvPicPr>
          <p:cNvPr id="4" name="Content Placeholder 3" descr="confused1.jpg">
            <a:extLst>
              <a:ext uri="{FF2B5EF4-FFF2-40B4-BE49-F238E27FC236}">
                <a16:creationId xmlns:a16="http://schemas.microsoft.com/office/drawing/2014/main" id="{E77B0A3C-F2E2-4BC3-9DD6-F1866A8E78D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78613" y="1771650"/>
            <a:ext cx="3217862"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37D475C8-660C-4C38-9A26-E7484845D60D}"/>
              </a:ext>
            </a:extLst>
          </p:cNvPr>
          <p:cNvSpPr txBox="1">
            <a:spLocks/>
          </p:cNvSpPr>
          <p:nvPr/>
        </p:nvSpPr>
        <p:spPr>
          <a:xfrm>
            <a:off x="213679" y="843108"/>
            <a:ext cx="7685041" cy="692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7375E"/>
                </a:solidFill>
                <a:latin typeface="Source Sans Pro"/>
                <a:ea typeface="+mn-ea"/>
                <a:cs typeface="Source Sans Pr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latin typeface="Arial" panose="020B0604020202020204" pitchFamily="34" charset="0"/>
                <a:cs typeface="Arial" panose="020B0604020202020204" pitchFamily="34" charset="0"/>
              </a:rPr>
              <a:t>Group Feedback</a:t>
            </a:r>
          </a:p>
        </p:txBody>
      </p:sp>
    </p:spTree>
    <p:extLst>
      <p:ext uri="{BB962C8B-B14F-4D97-AF65-F5344CB8AC3E}">
        <p14:creationId xmlns:p14="http://schemas.microsoft.com/office/powerpoint/2010/main" val="225930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D97644-A418-45B4-BC4E-6DDD18227562}"/>
              </a:ext>
            </a:extLst>
          </p:cNvPr>
          <p:cNvSpPr txBox="1"/>
          <p:nvPr/>
        </p:nvSpPr>
        <p:spPr>
          <a:xfrm>
            <a:off x="197884" y="812098"/>
            <a:ext cx="5738459" cy="5213735"/>
          </a:xfrm>
          <a:prstGeom prst="rect">
            <a:avLst/>
          </a:prstGeom>
          <a:noFill/>
        </p:spPr>
        <p:txBody>
          <a:bodyPr wrap="square">
            <a:spAutoFit/>
          </a:bodyPr>
          <a:lstStyle/>
          <a:p>
            <a:pPr>
              <a:defRPr/>
            </a:pPr>
            <a:r>
              <a:rPr lang="en-GB" sz="3200" b="1" dirty="0">
                <a:solidFill>
                  <a:srgbClr val="002060"/>
                </a:solidFill>
                <a:latin typeface="Arial" panose="020B0604020202020204" pitchFamily="34" charset="0"/>
                <a:cs typeface="Arial" panose="020B0604020202020204" pitchFamily="34" charset="0"/>
              </a:rPr>
              <a:t>Take home messages</a:t>
            </a:r>
          </a:p>
          <a:p>
            <a:pPr marL="285750" indent="-285750">
              <a:buFont typeface="Arial" panose="020B0604020202020204" pitchFamily="34" charset="0"/>
              <a:buChar char="•"/>
              <a:defRPr/>
            </a:pPr>
            <a:endParaRPr lang="en-GB" sz="3200" dirty="0">
              <a:solidFill>
                <a:srgbClr val="002060"/>
              </a:solidFill>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Analysing qualitative data is subjective</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A clear and transparent approach is crucial</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Good to work in teams or double code</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Its not difficult!</a:t>
            </a:r>
          </a:p>
        </p:txBody>
      </p:sp>
      <p:pic>
        <p:nvPicPr>
          <p:cNvPr id="3" name="Picture 2">
            <a:extLst>
              <a:ext uri="{FF2B5EF4-FFF2-40B4-BE49-F238E27FC236}">
                <a16:creationId xmlns:a16="http://schemas.microsoft.com/office/drawing/2014/main" id="{432D2C92-4CFA-4337-9F6C-6E81FD99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180" y="1436595"/>
            <a:ext cx="5486878" cy="3657919"/>
          </a:xfrm>
          <a:prstGeom prst="rect">
            <a:avLst/>
          </a:prstGeom>
        </p:spPr>
      </p:pic>
    </p:spTree>
    <p:extLst>
      <p:ext uri="{BB962C8B-B14F-4D97-AF65-F5344CB8AC3E}">
        <p14:creationId xmlns:p14="http://schemas.microsoft.com/office/powerpoint/2010/main" val="332948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E79676-EB82-4B63-9DE0-1B709B07ECC7}"/>
              </a:ext>
            </a:extLst>
          </p:cNvPr>
          <p:cNvSpPr txBox="1">
            <a:spLocks noChangeArrowheads="1"/>
          </p:cNvSpPr>
          <p:nvPr/>
        </p:nvSpPr>
        <p:spPr bwMode="auto">
          <a:xfrm>
            <a:off x="539750" y="4149725"/>
            <a:ext cx="48958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C3E95"/>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C3E95"/>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C3E95"/>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C3E95"/>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C3E95"/>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C3E95"/>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C3E95"/>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C3E95"/>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C3E95"/>
                </a:solidFill>
                <a:latin typeface="Arial" panose="020B0604020202020204" pitchFamily="34" charset="0"/>
                <a:cs typeface="Arial" panose="020B0604020202020204" pitchFamily="34" charset="0"/>
              </a:defRPr>
            </a:lvl9pPr>
          </a:lstStyle>
          <a:p>
            <a:pPr>
              <a:spcBef>
                <a:spcPct val="0"/>
              </a:spcBef>
              <a:buFontTx/>
              <a:buNone/>
            </a:pPr>
            <a:r>
              <a:rPr lang="en-GB" altLang="en-US" sz="2800" dirty="0">
                <a:solidFill>
                  <a:schemeClr val="tx1"/>
                </a:solidFill>
              </a:rPr>
              <a:t>Any Questions?</a:t>
            </a:r>
          </a:p>
          <a:p>
            <a:pPr>
              <a:spcBef>
                <a:spcPct val="0"/>
              </a:spcBef>
              <a:buFontTx/>
              <a:buNone/>
            </a:pPr>
            <a:endParaRPr lang="en-GB" altLang="en-US" sz="2800" dirty="0">
              <a:solidFill>
                <a:schemeClr val="tx1"/>
              </a:solidFill>
            </a:endParaRPr>
          </a:p>
          <a:p>
            <a:pPr>
              <a:spcBef>
                <a:spcPct val="0"/>
              </a:spcBef>
              <a:buFontTx/>
              <a:buNone/>
            </a:pPr>
            <a:r>
              <a:rPr lang="en-GB" altLang="en-US" sz="2800" dirty="0"/>
              <a:t>Heather Cassie</a:t>
            </a:r>
          </a:p>
          <a:p>
            <a:pPr>
              <a:spcBef>
                <a:spcPct val="0"/>
              </a:spcBef>
              <a:buFontTx/>
              <a:buNone/>
            </a:pPr>
            <a:r>
              <a:rPr lang="en-GB" altLang="en-US" sz="2800" dirty="0">
                <a:solidFill>
                  <a:schemeClr val="tx1"/>
                </a:solidFill>
                <a:hlinkClick r:id="rId2"/>
              </a:rPr>
              <a:t>h.c.cassie@dundee.ac.uk</a:t>
            </a:r>
            <a:endParaRPr lang="en-GB" altLang="en-US" sz="2800" dirty="0">
              <a:solidFill>
                <a:schemeClr val="tx1"/>
              </a:solidFill>
            </a:endParaRPr>
          </a:p>
          <a:p>
            <a:pPr>
              <a:spcBef>
                <a:spcPct val="0"/>
              </a:spcBef>
              <a:buFontTx/>
              <a:buNone/>
            </a:pPr>
            <a:endParaRPr lang="en-GB" altLang="en-US" sz="1800" dirty="0">
              <a:solidFill>
                <a:schemeClr val="tx1"/>
              </a:solidFill>
            </a:endParaRPr>
          </a:p>
        </p:txBody>
      </p:sp>
      <p:pic>
        <p:nvPicPr>
          <p:cNvPr id="5" name="Picture 2" descr="Thank You Pinned by juliobahar">
            <a:extLst>
              <a:ext uri="{FF2B5EF4-FFF2-40B4-BE49-F238E27FC236}">
                <a16:creationId xmlns:a16="http://schemas.microsoft.com/office/drawing/2014/main" id="{88E0CE42-A551-4A41-9266-E04593614E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17041">
            <a:off x="5399915" y="3558276"/>
            <a:ext cx="333216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question-mark.jpg">
            <a:extLst>
              <a:ext uri="{FF2B5EF4-FFF2-40B4-BE49-F238E27FC236}">
                <a16:creationId xmlns:a16="http://schemas.microsoft.com/office/drawing/2014/main" id="{B592D2DF-953C-4079-8AE3-3991FCF679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2849" y="479982"/>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96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1299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F7C26-66A3-4858-A1E1-64668F754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33" y="711201"/>
            <a:ext cx="8788933" cy="5741644"/>
          </a:xfrm>
          <a:prstGeom prst="rect">
            <a:avLst/>
          </a:prstGeom>
        </p:spPr>
      </p:pic>
    </p:spTree>
    <p:custDataLst>
      <p:tags r:id="rId1"/>
    </p:custDataLst>
    <p:extLst>
      <p:ext uri="{BB962C8B-B14F-4D97-AF65-F5344CB8AC3E}">
        <p14:creationId xmlns:p14="http://schemas.microsoft.com/office/powerpoint/2010/main" val="405103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 .files.wordpress.com/2010/08/figure-magnifying-glass.jpg">
            <a:extLst>
              <a:ext uri="{FF2B5EF4-FFF2-40B4-BE49-F238E27FC236}">
                <a16:creationId xmlns:a16="http://schemas.microsoft.com/office/drawing/2014/main" id="{22CEF695-E432-426D-B06E-8F225DC28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2800880"/>
            <a:ext cx="3771900" cy="377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FD97644-A418-45B4-BC4E-6DDD18227562}"/>
              </a:ext>
            </a:extLst>
          </p:cNvPr>
          <p:cNvSpPr txBox="1"/>
          <p:nvPr/>
        </p:nvSpPr>
        <p:spPr>
          <a:xfrm>
            <a:off x="197884" y="812098"/>
            <a:ext cx="8280400" cy="4031873"/>
          </a:xfrm>
          <a:prstGeom prst="rect">
            <a:avLst/>
          </a:prstGeom>
          <a:noFill/>
        </p:spPr>
        <p:txBody>
          <a:bodyPr>
            <a:spAutoFit/>
          </a:bodyPr>
          <a:lstStyle/>
          <a:p>
            <a:pPr>
              <a:defRPr/>
            </a:pPr>
            <a:r>
              <a:rPr lang="en-GB" sz="3200" b="1" dirty="0">
                <a:solidFill>
                  <a:srgbClr val="002060"/>
                </a:solidFill>
                <a:latin typeface="Arial" panose="020B0604020202020204" pitchFamily="34" charset="0"/>
                <a:cs typeface="Arial" panose="020B0604020202020204" pitchFamily="34" charset="0"/>
              </a:rPr>
              <a:t>Presentation Overview</a:t>
            </a:r>
          </a:p>
          <a:p>
            <a:pPr marL="285750" indent="-285750">
              <a:buFont typeface="Arial" panose="020B0604020202020204" pitchFamily="34" charset="0"/>
              <a:buChar char="•"/>
              <a:defRPr/>
            </a:pPr>
            <a:endParaRPr lang="en-GB" sz="3200" dirty="0">
              <a:solidFill>
                <a:srgbClr val="002060"/>
              </a:solidFill>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What is qualitative research and why do it?</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Collecting qualitative data</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Then what?</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Team Task</a:t>
            </a:r>
          </a:p>
          <a:p>
            <a:pPr marL="285750" indent="-285750">
              <a:lnSpc>
                <a:spcPct val="120000"/>
              </a:lnSpc>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Feedback and Discussion</a:t>
            </a:r>
          </a:p>
        </p:txBody>
      </p:sp>
    </p:spTree>
    <p:extLst>
      <p:ext uri="{BB962C8B-B14F-4D97-AF65-F5344CB8AC3E}">
        <p14:creationId xmlns:p14="http://schemas.microsoft.com/office/powerpoint/2010/main" val="17324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5F65C5-D451-40BA-B838-89C510E26F7C}"/>
              </a:ext>
            </a:extLst>
          </p:cNvPr>
          <p:cNvSpPr txBox="1"/>
          <p:nvPr/>
        </p:nvSpPr>
        <p:spPr>
          <a:xfrm>
            <a:off x="208044" y="844233"/>
            <a:ext cx="8280400" cy="1077218"/>
          </a:xfrm>
          <a:prstGeom prst="rect">
            <a:avLst/>
          </a:prstGeom>
          <a:noFill/>
        </p:spPr>
        <p:txBody>
          <a:bodyPr>
            <a:spAutoFit/>
          </a:bodyPr>
          <a:lstStyle/>
          <a:p>
            <a:r>
              <a:rPr lang="en-GB" sz="3200" b="1" dirty="0">
                <a:solidFill>
                  <a:srgbClr val="002060"/>
                </a:solidFill>
                <a:latin typeface="Arial" panose="020B0604020202020204" pitchFamily="34" charset="0"/>
                <a:cs typeface="Arial" panose="020B0604020202020204" pitchFamily="34" charset="0"/>
              </a:rPr>
              <a:t>What is Qualitative Research?</a:t>
            </a:r>
          </a:p>
          <a:p>
            <a:pPr marL="285750" indent="-285750">
              <a:buFont typeface="Arial" panose="020B0604020202020204" pitchFamily="34" charset="0"/>
              <a:buChar char="•"/>
              <a:defRPr/>
            </a:pPr>
            <a:endParaRPr lang="en-GB" sz="3200" dirty="0">
              <a:solidFill>
                <a:srgbClr val="1C3E9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D62B0D4-AFF9-4044-8DA7-7536CE65FBA7}"/>
              </a:ext>
            </a:extLst>
          </p:cNvPr>
          <p:cNvSpPr txBox="1"/>
          <p:nvPr/>
        </p:nvSpPr>
        <p:spPr>
          <a:xfrm>
            <a:off x="208044" y="1696198"/>
            <a:ext cx="8280400" cy="628955"/>
          </a:xfrm>
          <a:prstGeom prst="rect">
            <a:avLst/>
          </a:prstGeom>
          <a:noFill/>
        </p:spPr>
        <p:txBody>
          <a:bodyPr>
            <a:spAutoFit/>
          </a:bodyPr>
          <a:lstStyle/>
          <a:p>
            <a:pPr marL="285750" indent="-285750">
              <a:lnSpc>
                <a:spcPct val="120000"/>
              </a:lnSpc>
              <a:buFont typeface="Arial" panose="020B0604020202020204" pitchFamily="34" charset="0"/>
              <a:buChar char="•"/>
              <a:defRPr/>
            </a:pPr>
            <a:r>
              <a:rPr lang="en-GB" sz="3200" i="1" dirty="0">
                <a:solidFill>
                  <a:srgbClr val="002060"/>
                </a:solidFill>
                <a:latin typeface="Arial" panose="020B0604020202020204" pitchFamily="34" charset="0"/>
                <a:cs typeface="Arial" panose="020B0604020202020204" pitchFamily="34" charset="0"/>
              </a:rPr>
              <a:t>NOT</a:t>
            </a:r>
            <a:r>
              <a:rPr lang="en-GB" sz="3200" dirty="0">
                <a:solidFill>
                  <a:srgbClr val="002060"/>
                </a:solidFill>
                <a:latin typeface="Arial" panose="020B0604020202020204" pitchFamily="34" charset="0"/>
                <a:cs typeface="Arial" panose="020B0604020202020204" pitchFamily="34" charset="0"/>
              </a:rPr>
              <a:t> quantitative research</a:t>
            </a:r>
          </a:p>
        </p:txBody>
      </p:sp>
      <p:sp>
        <p:nvSpPr>
          <p:cNvPr id="6" name="TextBox 5">
            <a:extLst>
              <a:ext uri="{FF2B5EF4-FFF2-40B4-BE49-F238E27FC236}">
                <a16:creationId xmlns:a16="http://schemas.microsoft.com/office/drawing/2014/main" id="{D3B710F1-27CD-45DE-B49C-2CE5B4CF1ECB}"/>
              </a:ext>
            </a:extLst>
          </p:cNvPr>
          <p:cNvSpPr txBox="1"/>
          <p:nvPr/>
        </p:nvSpPr>
        <p:spPr>
          <a:xfrm>
            <a:off x="431800" y="2569680"/>
            <a:ext cx="8280400" cy="1569660"/>
          </a:xfrm>
          <a:prstGeom prst="rect">
            <a:avLst/>
          </a:prstGeom>
          <a:noFill/>
        </p:spPr>
        <p:txBody>
          <a:bodyPr>
            <a:spAutoFit/>
          </a:bodyPr>
          <a:lstStyle/>
          <a:p>
            <a:pPr>
              <a:lnSpc>
                <a:spcPct val="120000"/>
              </a:lnSpc>
              <a:defRPr/>
            </a:pPr>
            <a:r>
              <a:rPr lang="en-GB" i="1" dirty="0">
                <a:solidFill>
                  <a:srgbClr val="002060"/>
                </a:solidFill>
                <a:latin typeface="Arial" panose="020B0604020202020204" pitchFamily="34" charset="0"/>
                <a:cs typeface="Arial" panose="020B0604020202020204" pitchFamily="34" charset="0"/>
              </a:rPr>
              <a:t>“</a:t>
            </a:r>
            <a:r>
              <a:rPr lang="en-GB" sz="2000" i="1" dirty="0">
                <a:solidFill>
                  <a:srgbClr val="002060"/>
                </a:solidFill>
                <a:latin typeface="Arial" panose="020B0604020202020204" pitchFamily="34" charset="0"/>
                <a:cs typeface="Arial" panose="020B0604020202020204" pitchFamily="34" charset="0"/>
              </a:rPr>
              <a:t>Qualitative research involves finding out what people think, and how they feel, or at any rate, what they say they think and how they say they feel. This kinds of information is subjective. It involves feelings and impressions, rather than numbers”</a:t>
            </a:r>
            <a:endParaRPr lang="en-GB" sz="2000" baseline="300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790825D-955B-4DFA-8858-B927A8F63089}"/>
              </a:ext>
            </a:extLst>
          </p:cNvPr>
          <p:cNvSpPr txBox="1"/>
          <p:nvPr/>
        </p:nvSpPr>
        <p:spPr>
          <a:xfrm>
            <a:off x="208044" y="6139631"/>
            <a:ext cx="8935956" cy="307777"/>
          </a:xfrm>
          <a:prstGeom prst="rect">
            <a:avLst/>
          </a:prstGeom>
          <a:noFill/>
        </p:spPr>
        <p:txBody>
          <a:bodyPr wrap="square" rtlCol="0">
            <a:spAutoFit/>
          </a:bodyPr>
          <a:lstStyle/>
          <a:p>
            <a:r>
              <a:rPr lang="en-GB" sz="1400" dirty="0">
                <a:solidFill>
                  <a:schemeClr val="bg1">
                    <a:lumMod val="65000"/>
                  </a:schemeClr>
                </a:solidFill>
                <a:latin typeface="Arial" panose="020B0604020202020204" pitchFamily="34" charset="0"/>
                <a:cs typeface="Arial" panose="020B0604020202020204" pitchFamily="34" charset="0"/>
              </a:rPr>
              <a:t>1. Bellenger, Bernhardt and Goldstucker, Qualitative Research in Marketing, American Marketing Association.</a:t>
            </a:r>
          </a:p>
        </p:txBody>
      </p:sp>
      <p:sp>
        <p:nvSpPr>
          <p:cNvPr id="2" name="TextBox 1">
            <a:extLst>
              <a:ext uri="{FF2B5EF4-FFF2-40B4-BE49-F238E27FC236}">
                <a16:creationId xmlns:a16="http://schemas.microsoft.com/office/drawing/2014/main" id="{8E25C0F8-E9F1-4F8C-BC21-1FECE6EF6503}"/>
              </a:ext>
            </a:extLst>
          </p:cNvPr>
          <p:cNvSpPr txBox="1"/>
          <p:nvPr/>
        </p:nvSpPr>
        <p:spPr>
          <a:xfrm>
            <a:off x="579120" y="2624123"/>
            <a:ext cx="8133080" cy="1569660"/>
          </a:xfrm>
          <a:prstGeom prst="rect">
            <a:avLst/>
          </a:prstGeom>
          <a:noFill/>
        </p:spPr>
        <p:txBody>
          <a:bodyPr wrap="square" rtlCol="0">
            <a:spAutoFit/>
          </a:bodyPr>
          <a:lstStyle/>
          <a:p>
            <a:pPr algn="ctr"/>
            <a:r>
              <a:rPr lang="en-US" sz="9600" b="1" dirty="0">
                <a:ln w="9525">
                  <a:solidFill>
                    <a:schemeClr val="bg1"/>
                  </a:solidFill>
                  <a:prstDash val="solid"/>
                </a:ln>
                <a:solidFill>
                  <a:srgbClr val="C00000"/>
                </a:solidFill>
                <a:effectLst>
                  <a:outerShdw blurRad="12700" dist="38100" dir="2700000" algn="tl" rotWithShape="0">
                    <a:schemeClr val="bg1">
                      <a:lumMod val="50000"/>
                    </a:schemeClr>
                  </a:outerShdw>
                </a:effectLst>
              </a:rPr>
              <a:t>WHY?</a:t>
            </a:r>
          </a:p>
        </p:txBody>
      </p:sp>
      <p:sp>
        <p:nvSpPr>
          <p:cNvPr id="3" name="Rectangle 2">
            <a:extLst>
              <a:ext uri="{FF2B5EF4-FFF2-40B4-BE49-F238E27FC236}">
                <a16:creationId xmlns:a16="http://schemas.microsoft.com/office/drawing/2014/main" id="{3FBCBFF3-44F6-46B8-8B4C-949ED2063A40}"/>
              </a:ext>
            </a:extLst>
          </p:cNvPr>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A4D78BEA-AE78-484A-931B-2AA6DFD1F437}"/>
              </a:ext>
            </a:extLst>
          </p:cNvPr>
          <p:cNvSpPr txBox="1"/>
          <p:nvPr/>
        </p:nvSpPr>
        <p:spPr>
          <a:xfrm>
            <a:off x="208044" y="4538178"/>
            <a:ext cx="8280400" cy="1077218"/>
          </a:xfrm>
          <a:prstGeom prst="rect">
            <a:avLst/>
          </a:prstGeom>
          <a:noFill/>
        </p:spPr>
        <p:txBody>
          <a:bodyPr>
            <a:spAutoFit/>
          </a:bodyPr>
          <a:lstStyle/>
          <a:p>
            <a:pPr marL="285750" indent="-285750">
              <a:buFont typeface="Arial" panose="020B0604020202020204" pitchFamily="34" charset="0"/>
              <a:buChar char="•"/>
              <a:defRPr/>
            </a:pPr>
            <a:r>
              <a:rPr lang="en-GB" sz="3200" dirty="0">
                <a:solidFill>
                  <a:srgbClr val="002060"/>
                </a:solidFill>
                <a:latin typeface="Arial" panose="020B0604020202020204" pitchFamily="34" charset="0"/>
                <a:cs typeface="Arial" panose="020B0604020202020204" pitchFamily="34" charset="0"/>
              </a:rPr>
              <a:t>Investigates the </a:t>
            </a:r>
            <a:r>
              <a:rPr lang="en-GB" sz="3200" b="1" i="1" dirty="0">
                <a:solidFill>
                  <a:srgbClr val="002060"/>
                </a:solidFill>
                <a:latin typeface="Arial" panose="020B0604020202020204" pitchFamily="34" charset="0"/>
                <a:cs typeface="Arial" panose="020B0604020202020204" pitchFamily="34" charset="0"/>
              </a:rPr>
              <a:t>why </a:t>
            </a:r>
            <a:r>
              <a:rPr lang="en-GB" sz="3200" dirty="0">
                <a:solidFill>
                  <a:srgbClr val="002060"/>
                </a:solidFill>
                <a:latin typeface="Arial" panose="020B0604020202020204" pitchFamily="34" charset="0"/>
                <a:cs typeface="Arial" panose="020B0604020202020204" pitchFamily="34" charset="0"/>
              </a:rPr>
              <a:t>and </a:t>
            </a:r>
            <a:r>
              <a:rPr lang="en-GB" sz="3200" b="1" i="1" dirty="0">
                <a:solidFill>
                  <a:srgbClr val="002060"/>
                </a:solidFill>
                <a:latin typeface="Arial" panose="020B0604020202020204" pitchFamily="34" charset="0"/>
                <a:cs typeface="Arial" panose="020B0604020202020204" pitchFamily="34" charset="0"/>
              </a:rPr>
              <a:t>how</a:t>
            </a:r>
            <a:r>
              <a:rPr lang="en-GB" sz="3200" dirty="0">
                <a:solidFill>
                  <a:srgbClr val="002060"/>
                </a:solidFill>
                <a:latin typeface="Arial" panose="020B0604020202020204" pitchFamily="34" charset="0"/>
                <a:cs typeface="Arial" panose="020B0604020202020204" pitchFamily="34" charset="0"/>
              </a:rPr>
              <a:t> of decision making not just the </a:t>
            </a:r>
            <a:r>
              <a:rPr lang="en-GB" sz="3200" b="1" i="1" dirty="0">
                <a:solidFill>
                  <a:srgbClr val="002060"/>
                </a:solidFill>
                <a:latin typeface="Arial" panose="020B0604020202020204" pitchFamily="34" charset="0"/>
                <a:cs typeface="Arial" panose="020B0604020202020204" pitchFamily="34" charset="0"/>
              </a:rPr>
              <a:t>what, where </a:t>
            </a:r>
            <a:r>
              <a:rPr lang="en-GB" sz="3200" dirty="0">
                <a:solidFill>
                  <a:srgbClr val="002060"/>
                </a:solidFill>
                <a:latin typeface="Arial" panose="020B0604020202020204" pitchFamily="34" charset="0"/>
                <a:cs typeface="Arial" panose="020B0604020202020204" pitchFamily="34" charset="0"/>
              </a:rPr>
              <a:t>and </a:t>
            </a:r>
            <a:r>
              <a:rPr lang="en-GB" sz="3200" b="1" i="1" dirty="0">
                <a:solidFill>
                  <a:srgbClr val="002060"/>
                </a:solidFill>
                <a:latin typeface="Arial" panose="020B0604020202020204" pitchFamily="34" charset="0"/>
                <a:cs typeface="Arial" panose="020B0604020202020204" pitchFamily="34" charset="0"/>
              </a:rPr>
              <a:t>when</a:t>
            </a:r>
          </a:p>
        </p:txBody>
      </p:sp>
    </p:spTree>
    <p:extLst>
      <p:ext uri="{BB962C8B-B14F-4D97-AF65-F5344CB8AC3E}">
        <p14:creationId xmlns:p14="http://schemas.microsoft.com/office/powerpoint/2010/main" val="24170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90EE82-E8EF-4CD2-8FBD-DF2B90CF4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09" y="427596"/>
            <a:ext cx="3288145" cy="3288145"/>
          </a:xfrm>
          <a:prstGeom prst="rect">
            <a:avLst/>
          </a:prstGeom>
        </p:spPr>
      </p:pic>
      <p:sp>
        <p:nvSpPr>
          <p:cNvPr id="3" name="Rectangle 2">
            <a:extLst>
              <a:ext uri="{FF2B5EF4-FFF2-40B4-BE49-F238E27FC236}">
                <a16:creationId xmlns:a16="http://schemas.microsoft.com/office/drawing/2014/main" id="{3FBCBFF3-44F6-46B8-8B4C-949ED2063A40}"/>
              </a:ext>
            </a:extLst>
          </p:cNvPr>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TextBox 9">
            <a:extLst>
              <a:ext uri="{FF2B5EF4-FFF2-40B4-BE49-F238E27FC236}">
                <a16:creationId xmlns:a16="http://schemas.microsoft.com/office/drawing/2014/main" id="{0E661EDA-6C48-4E0F-9CEE-5656BE6EDFD6}"/>
              </a:ext>
            </a:extLst>
          </p:cNvPr>
          <p:cNvSpPr txBox="1"/>
          <p:nvPr/>
        </p:nvSpPr>
        <p:spPr>
          <a:xfrm>
            <a:off x="3781936" y="1304760"/>
            <a:ext cx="4946427" cy="2246769"/>
          </a:xfrm>
          <a:prstGeom prst="rect">
            <a:avLst/>
          </a:prstGeom>
          <a:noFill/>
        </p:spPr>
        <p:txBody>
          <a:bodyPr wrap="square">
            <a:spAutoFit/>
          </a:bodyPr>
          <a:lstStyle/>
          <a:p>
            <a:pPr>
              <a:defRPr/>
            </a:pPr>
            <a:r>
              <a:rPr lang="en-GB" sz="2800" dirty="0">
                <a:solidFill>
                  <a:srgbClr val="660066"/>
                </a:solidFill>
                <a:latin typeface="Arial" panose="020B0604020202020204" pitchFamily="34" charset="0"/>
                <a:ea typeface="Calibri" panose="020F0502020204030204" pitchFamily="34" charset="0"/>
              </a:rPr>
              <a:t>National data in Scotland from 2016 shows that fissure sealants were placed on only 26% of the first permanent molars of P7 children.</a:t>
            </a:r>
            <a:endParaRPr lang="en-GB" sz="3200" b="1" i="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A5B506D-C85F-4A26-9545-DDE81CA03066}"/>
              </a:ext>
            </a:extLst>
          </p:cNvPr>
          <p:cNvSpPr txBox="1"/>
          <p:nvPr/>
        </p:nvSpPr>
        <p:spPr>
          <a:xfrm>
            <a:off x="0" y="4168245"/>
            <a:ext cx="9170607" cy="1384995"/>
          </a:xfrm>
          <a:prstGeom prst="rect">
            <a:avLst/>
          </a:prstGeom>
          <a:noFill/>
        </p:spPr>
        <p:txBody>
          <a:bodyPr wrap="square" rtlCol="0">
            <a:spAutoFit/>
          </a:bodyPr>
          <a:lstStyle/>
          <a:p>
            <a:pPr>
              <a:defRPr/>
            </a:pPr>
            <a:r>
              <a:rPr lang="en-GB" sz="2800" b="1" i="1" dirty="0">
                <a:solidFill>
                  <a:srgbClr val="002060"/>
                </a:solidFill>
                <a:latin typeface="Arial" panose="020B0604020202020204" pitchFamily="34" charset="0"/>
                <a:ea typeface="Calibri" panose="020F0502020204030204" pitchFamily="34" charset="0"/>
              </a:rPr>
              <a:t>Why</a:t>
            </a:r>
            <a:r>
              <a:rPr lang="en-GB" sz="2800" i="1" dirty="0">
                <a:solidFill>
                  <a:srgbClr val="002060"/>
                </a:solidFill>
                <a:latin typeface="Arial" panose="020B0604020202020204" pitchFamily="34" charset="0"/>
                <a:ea typeface="Calibri" panose="020F0502020204030204" pitchFamily="34" charset="0"/>
              </a:rPr>
              <a:t> aren’t dentists doing it? (or </a:t>
            </a:r>
            <a:r>
              <a:rPr lang="en-GB" sz="2800" b="1" i="1" dirty="0">
                <a:solidFill>
                  <a:srgbClr val="002060"/>
                </a:solidFill>
                <a:latin typeface="Arial" panose="020B0604020202020204" pitchFamily="34" charset="0"/>
                <a:ea typeface="Calibri" panose="020F0502020204030204" pitchFamily="34" charset="0"/>
              </a:rPr>
              <a:t>why</a:t>
            </a:r>
            <a:r>
              <a:rPr lang="en-GB" sz="2800" i="1" dirty="0">
                <a:solidFill>
                  <a:srgbClr val="002060"/>
                </a:solidFill>
                <a:latin typeface="Arial" panose="020B0604020202020204" pitchFamily="34" charset="0"/>
                <a:ea typeface="Calibri" panose="020F0502020204030204" pitchFamily="34" charset="0"/>
              </a:rPr>
              <a:t> are they doing it?)</a:t>
            </a:r>
          </a:p>
          <a:p>
            <a:pPr>
              <a:defRPr/>
            </a:pPr>
            <a:endParaRPr lang="en-GB" sz="2800" i="1" dirty="0">
              <a:solidFill>
                <a:srgbClr val="002060"/>
              </a:solidFill>
              <a:latin typeface="Arial" panose="020B0604020202020204" pitchFamily="34" charset="0"/>
              <a:ea typeface="Calibri" panose="020F0502020204030204" pitchFamily="34" charset="0"/>
            </a:endParaRPr>
          </a:p>
          <a:p>
            <a:pPr>
              <a:defRPr/>
            </a:pPr>
            <a:r>
              <a:rPr lang="en-GB" sz="2800" b="1" i="1" dirty="0">
                <a:solidFill>
                  <a:srgbClr val="002060"/>
                </a:solidFill>
                <a:latin typeface="Arial" panose="020B0604020202020204" pitchFamily="34" charset="0"/>
                <a:ea typeface="Calibri" panose="020F0502020204030204" pitchFamily="34" charset="0"/>
              </a:rPr>
              <a:t>How</a:t>
            </a:r>
            <a:r>
              <a:rPr lang="en-GB" sz="2800" i="1" dirty="0">
                <a:solidFill>
                  <a:srgbClr val="002060"/>
                </a:solidFill>
                <a:latin typeface="Arial" panose="020B0604020202020204" pitchFamily="34" charset="0"/>
                <a:ea typeface="Calibri" panose="020F0502020204030204" pitchFamily="34" charset="0"/>
              </a:rPr>
              <a:t> are they coming to the decision to do it/not to do it?</a:t>
            </a:r>
          </a:p>
        </p:txBody>
      </p:sp>
    </p:spTree>
    <p:extLst>
      <p:ext uri="{BB962C8B-B14F-4D97-AF65-F5344CB8AC3E}">
        <p14:creationId xmlns:p14="http://schemas.microsoft.com/office/powerpoint/2010/main" val="371600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BCBFF3-44F6-46B8-8B4C-949ED2063A40}"/>
              </a:ext>
            </a:extLst>
          </p:cNvPr>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3" name="TextBox 22">
            <a:extLst>
              <a:ext uri="{FF2B5EF4-FFF2-40B4-BE49-F238E27FC236}">
                <a16:creationId xmlns:a16="http://schemas.microsoft.com/office/drawing/2014/main" id="{AE59EA9E-66FD-4840-9579-95A0ADB15451}"/>
              </a:ext>
            </a:extLst>
          </p:cNvPr>
          <p:cNvSpPr txBox="1"/>
          <p:nvPr/>
        </p:nvSpPr>
        <p:spPr>
          <a:xfrm>
            <a:off x="1369622" y="1295708"/>
            <a:ext cx="6589486" cy="667657"/>
          </a:xfrm>
          <a:prstGeom prst="rect">
            <a:avLst/>
          </a:prstGeom>
          <a:solidFill>
            <a:schemeClr val="bg1"/>
          </a:solidFill>
        </p:spPr>
        <p:txBody>
          <a:bodyPr wrap="square" rtlCol="0">
            <a:spAutoFit/>
          </a:bodyPr>
          <a:lstStyle/>
          <a:p>
            <a:endParaRPr lang="en-GB" dirty="0"/>
          </a:p>
        </p:txBody>
      </p:sp>
      <p:sp>
        <p:nvSpPr>
          <p:cNvPr id="24" name="TextBox 23">
            <a:extLst>
              <a:ext uri="{FF2B5EF4-FFF2-40B4-BE49-F238E27FC236}">
                <a16:creationId xmlns:a16="http://schemas.microsoft.com/office/drawing/2014/main" id="{324420C5-FD5A-4FB6-A3EB-C33C91435B9C}"/>
              </a:ext>
            </a:extLst>
          </p:cNvPr>
          <p:cNvSpPr txBox="1"/>
          <p:nvPr/>
        </p:nvSpPr>
        <p:spPr>
          <a:xfrm>
            <a:off x="7721600" y="5457371"/>
            <a:ext cx="580571" cy="449943"/>
          </a:xfrm>
          <a:prstGeom prst="rect">
            <a:avLst/>
          </a:prstGeom>
          <a:solidFill>
            <a:schemeClr val="bg1"/>
          </a:solidFill>
        </p:spPr>
        <p:txBody>
          <a:bodyPr wrap="square" rtlCol="0">
            <a:spAutoFit/>
          </a:bodyPr>
          <a:lstStyle/>
          <a:p>
            <a:endParaRPr lang="en-GB" dirty="0"/>
          </a:p>
        </p:txBody>
      </p:sp>
      <p:pic>
        <p:nvPicPr>
          <p:cNvPr id="55" name="Picture 54">
            <a:extLst>
              <a:ext uri="{FF2B5EF4-FFF2-40B4-BE49-F238E27FC236}">
                <a16:creationId xmlns:a16="http://schemas.microsoft.com/office/drawing/2014/main" id="{9DAC1CC6-3A21-43FA-B458-34B29F8F2BE8}"/>
              </a:ext>
            </a:extLst>
          </p:cNvPr>
          <p:cNvPicPr>
            <a:picLocks noChangeAspect="1"/>
          </p:cNvPicPr>
          <p:nvPr/>
        </p:nvPicPr>
        <p:blipFill>
          <a:blip r:embed="rId3"/>
          <a:stretch>
            <a:fillRect/>
          </a:stretch>
        </p:blipFill>
        <p:spPr>
          <a:xfrm>
            <a:off x="549893" y="-3719614"/>
            <a:ext cx="7859484" cy="9494936"/>
          </a:xfrm>
          <a:prstGeom prst="rect">
            <a:avLst/>
          </a:prstGeom>
        </p:spPr>
      </p:pic>
      <p:sp>
        <p:nvSpPr>
          <p:cNvPr id="56" name="TextBox 55">
            <a:extLst>
              <a:ext uri="{FF2B5EF4-FFF2-40B4-BE49-F238E27FC236}">
                <a16:creationId xmlns:a16="http://schemas.microsoft.com/office/drawing/2014/main" id="{55BACDBE-79B2-4009-8DF6-AE1BE009BE50}"/>
              </a:ext>
            </a:extLst>
          </p:cNvPr>
          <p:cNvSpPr txBox="1"/>
          <p:nvPr/>
        </p:nvSpPr>
        <p:spPr>
          <a:xfrm>
            <a:off x="203859" y="757099"/>
            <a:ext cx="8280400" cy="1077218"/>
          </a:xfrm>
          <a:prstGeom prst="rect">
            <a:avLst/>
          </a:prstGeom>
          <a:noFill/>
        </p:spPr>
        <p:txBody>
          <a:bodyPr>
            <a:spAutoFit/>
          </a:bodyPr>
          <a:lstStyle/>
          <a:p>
            <a:r>
              <a:rPr lang="en-GB" sz="3200" b="1" dirty="0">
                <a:solidFill>
                  <a:srgbClr val="002060"/>
                </a:solidFill>
                <a:latin typeface="Arial" panose="020B0604020202020204" pitchFamily="34" charset="0"/>
                <a:cs typeface="Arial" panose="020B0604020202020204" pitchFamily="34" charset="0"/>
              </a:rPr>
              <a:t>Collecting Qualitative Data</a:t>
            </a:r>
          </a:p>
          <a:p>
            <a:pPr marL="285750" indent="-285750">
              <a:buFont typeface="Arial" panose="020B0604020202020204" pitchFamily="34" charset="0"/>
              <a:buChar char="•"/>
              <a:defRPr/>
            </a:pPr>
            <a:endParaRPr lang="en-GB" sz="3200" dirty="0">
              <a:solidFill>
                <a:srgbClr val="1C3E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47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D2C208-E707-4F59-89E6-43A8DB79A93C}"/>
              </a:ext>
            </a:extLst>
          </p:cNvPr>
          <p:cNvPicPr>
            <a:picLocks noChangeAspect="1"/>
          </p:cNvPicPr>
          <p:nvPr/>
        </p:nvPicPr>
        <p:blipFill>
          <a:blip r:embed="rId2"/>
          <a:stretch>
            <a:fillRect/>
          </a:stretch>
        </p:blipFill>
        <p:spPr>
          <a:xfrm>
            <a:off x="4184369" y="1313702"/>
            <a:ext cx="4685890" cy="3037349"/>
          </a:xfrm>
          <a:prstGeom prst="rect">
            <a:avLst/>
          </a:prstGeom>
        </p:spPr>
      </p:pic>
      <p:sp>
        <p:nvSpPr>
          <p:cNvPr id="3" name="Text Placeholder 2">
            <a:extLst>
              <a:ext uri="{FF2B5EF4-FFF2-40B4-BE49-F238E27FC236}">
                <a16:creationId xmlns:a16="http://schemas.microsoft.com/office/drawing/2014/main" id="{FA35EE3D-75B5-422A-B7FF-046DD4DAB122}"/>
              </a:ext>
            </a:extLst>
          </p:cNvPr>
          <p:cNvSpPr>
            <a:spLocks noGrp="1"/>
          </p:cNvSpPr>
          <p:nvPr>
            <p:ph type="body" sz="quarter" idx="11"/>
          </p:nvPr>
        </p:nvSpPr>
        <p:spPr>
          <a:xfrm>
            <a:off x="167497" y="770418"/>
            <a:ext cx="7685041" cy="692150"/>
          </a:xfrm>
        </p:spPr>
        <p:txBody>
          <a:bodyPr>
            <a:normAutofit/>
          </a:bodyPr>
          <a:lstStyle/>
          <a:p>
            <a:r>
              <a:rPr lang="en-GB" sz="3200" b="1" dirty="0">
                <a:latin typeface="Arial" panose="020B0604020202020204" pitchFamily="34" charset="0"/>
                <a:cs typeface="Arial" panose="020B0604020202020204" pitchFamily="34" charset="0"/>
              </a:rPr>
              <a:t>Types of Qualitative Data</a:t>
            </a:r>
          </a:p>
        </p:txBody>
      </p:sp>
      <p:pic>
        <p:nvPicPr>
          <p:cNvPr id="13" name="Picture 12">
            <a:extLst>
              <a:ext uri="{FF2B5EF4-FFF2-40B4-BE49-F238E27FC236}">
                <a16:creationId xmlns:a16="http://schemas.microsoft.com/office/drawing/2014/main" id="{274D8D7F-D5BF-404B-8CB9-16DF7F2AF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3501">
            <a:off x="609071" y="1961100"/>
            <a:ext cx="2666258" cy="2666258"/>
          </a:xfrm>
          <a:prstGeom prst="rect">
            <a:avLst/>
          </a:prstGeom>
        </p:spPr>
      </p:pic>
      <p:pic>
        <p:nvPicPr>
          <p:cNvPr id="15" name="Picture 14">
            <a:extLst>
              <a:ext uri="{FF2B5EF4-FFF2-40B4-BE49-F238E27FC236}">
                <a16:creationId xmlns:a16="http://schemas.microsoft.com/office/drawing/2014/main" id="{28DCB81F-FA53-4F3E-9284-7956924DF814}"/>
              </a:ext>
            </a:extLst>
          </p:cNvPr>
          <p:cNvPicPr>
            <a:picLocks noChangeAspect="1"/>
          </p:cNvPicPr>
          <p:nvPr/>
        </p:nvPicPr>
        <p:blipFill rotWithShape="1">
          <a:blip r:embed="rId4">
            <a:extLst>
              <a:ext uri="{28A0092B-C50C-407E-A947-70E740481C1C}">
                <a14:useLocalDpi xmlns:a14="http://schemas.microsoft.com/office/drawing/2010/main" val="0"/>
              </a:ext>
            </a:extLst>
          </a:blip>
          <a:srcRect t="33271" b="9460"/>
          <a:stretch/>
        </p:blipFill>
        <p:spPr>
          <a:xfrm>
            <a:off x="271390" y="4621501"/>
            <a:ext cx="4300610" cy="1847203"/>
          </a:xfrm>
          <a:prstGeom prst="rect">
            <a:avLst/>
          </a:prstGeom>
        </p:spPr>
      </p:pic>
      <p:pic>
        <p:nvPicPr>
          <p:cNvPr id="17" name="Picture 16">
            <a:extLst>
              <a:ext uri="{FF2B5EF4-FFF2-40B4-BE49-F238E27FC236}">
                <a16:creationId xmlns:a16="http://schemas.microsoft.com/office/drawing/2014/main" id="{7C961555-7535-4B71-903B-CF10D052E7DD}"/>
              </a:ext>
            </a:extLst>
          </p:cNvPr>
          <p:cNvPicPr>
            <a:picLocks noChangeAspect="1"/>
          </p:cNvPicPr>
          <p:nvPr/>
        </p:nvPicPr>
        <p:blipFill rotWithShape="1">
          <a:blip r:embed="rId5">
            <a:extLst>
              <a:ext uri="{28A0092B-C50C-407E-A947-70E740481C1C}">
                <a14:useLocalDpi xmlns:a14="http://schemas.microsoft.com/office/drawing/2010/main" val="0"/>
              </a:ext>
            </a:extLst>
          </a:blip>
          <a:srcRect l="23444" t="-1508" r="9890" b="20463"/>
          <a:stretch/>
        </p:blipFill>
        <p:spPr>
          <a:xfrm rot="1002406">
            <a:off x="6136735" y="3849514"/>
            <a:ext cx="2532185" cy="2308741"/>
          </a:xfrm>
          <a:prstGeom prst="rect">
            <a:avLst/>
          </a:prstGeom>
        </p:spPr>
      </p:pic>
      <p:pic>
        <p:nvPicPr>
          <p:cNvPr id="5" name="Picture 4">
            <a:extLst>
              <a:ext uri="{FF2B5EF4-FFF2-40B4-BE49-F238E27FC236}">
                <a16:creationId xmlns:a16="http://schemas.microsoft.com/office/drawing/2014/main" id="{7FACB92C-5C03-4CA0-8B3C-3F498CFEE2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865" y="2285735"/>
            <a:ext cx="2721163" cy="2721163"/>
          </a:xfrm>
          <a:prstGeom prst="rect">
            <a:avLst/>
          </a:prstGeom>
        </p:spPr>
      </p:pic>
    </p:spTree>
    <p:extLst>
      <p:ext uri="{BB962C8B-B14F-4D97-AF65-F5344CB8AC3E}">
        <p14:creationId xmlns:p14="http://schemas.microsoft.com/office/powerpoint/2010/main" val="5987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C900136325[1]">
            <a:extLst>
              <a:ext uri="{FF2B5EF4-FFF2-40B4-BE49-F238E27FC236}">
                <a16:creationId xmlns:a16="http://schemas.microsoft.com/office/drawing/2014/main" id="{69837A8C-F3BC-45B7-BC4C-6B0D5C0CF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63494"/>
            <a:ext cx="4082518" cy="369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9AB2802-D319-4D3A-B6A0-480C16B2F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0" y="632307"/>
            <a:ext cx="6059055" cy="3919589"/>
          </a:xfrm>
          <a:prstGeom prst="rect">
            <a:avLst/>
          </a:prstGeom>
        </p:spPr>
      </p:pic>
    </p:spTree>
    <p:extLst>
      <p:ext uri="{BB962C8B-B14F-4D97-AF65-F5344CB8AC3E}">
        <p14:creationId xmlns:p14="http://schemas.microsoft.com/office/powerpoint/2010/main" val="237557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7139C-F740-469C-89D9-92C7AC664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79" y="2193131"/>
            <a:ext cx="3886104" cy="2914578"/>
          </a:xfrm>
          <a:prstGeom prst="rect">
            <a:avLst/>
          </a:prstGeom>
        </p:spPr>
      </p:pic>
      <p:sp>
        <p:nvSpPr>
          <p:cNvPr id="6" name="Text Placeholder 2">
            <a:extLst>
              <a:ext uri="{FF2B5EF4-FFF2-40B4-BE49-F238E27FC236}">
                <a16:creationId xmlns:a16="http://schemas.microsoft.com/office/drawing/2014/main" id="{EC63C65D-58EF-43CF-9044-D775398C22F2}"/>
              </a:ext>
            </a:extLst>
          </p:cNvPr>
          <p:cNvSpPr txBox="1">
            <a:spLocks/>
          </p:cNvSpPr>
          <p:nvPr/>
        </p:nvSpPr>
        <p:spPr>
          <a:xfrm>
            <a:off x="213679" y="881255"/>
            <a:ext cx="7685041" cy="692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7375E"/>
                </a:solidFill>
                <a:latin typeface="Source Sans Pro"/>
                <a:ea typeface="+mn-ea"/>
                <a:cs typeface="Source Sans Pr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latin typeface="Arial" panose="020B0604020202020204" pitchFamily="34" charset="0"/>
                <a:cs typeface="Arial" panose="020B0604020202020204" pitchFamily="34" charset="0"/>
              </a:rPr>
              <a:t>Managing Qualitative Data</a:t>
            </a:r>
          </a:p>
        </p:txBody>
      </p:sp>
      <p:pic>
        <p:nvPicPr>
          <p:cNvPr id="8" name="Picture 7">
            <a:extLst>
              <a:ext uri="{FF2B5EF4-FFF2-40B4-BE49-F238E27FC236}">
                <a16:creationId xmlns:a16="http://schemas.microsoft.com/office/drawing/2014/main" id="{6CD35757-1B16-4F89-A49C-C4198D952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944" y="2908679"/>
            <a:ext cx="4986338" cy="3591900"/>
          </a:xfrm>
          <a:prstGeom prst="rect">
            <a:avLst/>
          </a:prstGeom>
        </p:spPr>
      </p:pic>
      <p:pic>
        <p:nvPicPr>
          <p:cNvPr id="9" name="Picture 8">
            <a:extLst>
              <a:ext uri="{FF2B5EF4-FFF2-40B4-BE49-F238E27FC236}">
                <a16:creationId xmlns:a16="http://schemas.microsoft.com/office/drawing/2014/main" id="{8D086E15-E5E4-45F5-9C6C-B3686AB2E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2967" y="761451"/>
            <a:ext cx="2393315" cy="2393315"/>
          </a:xfrm>
          <a:prstGeom prst="rect">
            <a:avLst/>
          </a:prstGeom>
        </p:spPr>
      </p:pic>
    </p:spTree>
    <p:extLst>
      <p:ext uri="{BB962C8B-B14F-4D97-AF65-F5344CB8AC3E}">
        <p14:creationId xmlns:p14="http://schemas.microsoft.com/office/powerpoint/2010/main" val="330202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ES Document" ma:contentTypeID="0x010100540009AA9B7AD14AB7CB3A6FC98C51F800A27F9773C2FF564490DAD634CA8DC45A" ma:contentTypeVersion="7" ma:contentTypeDescription="" ma:contentTypeScope="" ma:versionID="02acda5a98f055bd67fb66bc67616bfe">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d60ec0a984dd89c681e2154d3859367b"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6ac32b6-d060-42fb-93c0-6c46742e1aee" ContentTypeId="0x010100540009AA9B7AD14AB7CB3A6FC98C51F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Props1.xml><?xml version="1.0" encoding="utf-8"?>
<ds:datastoreItem xmlns:ds="http://schemas.openxmlformats.org/officeDocument/2006/customXml" ds:itemID="{D87C3515-2D5A-47BA-B70A-00C89CC9B851}"/>
</file>

<file path=customXml/itemProps2.xml><?xml version="1.0" encoding="utf-8"?>
<ds:datastoreItem xmlns:ds="http://schemas.openxmlformats.org/officeDocument/2006/customXml" ds:itemID="{471546C9-D851-42A1-81EB-9C4CD3DA50FE}"/>
</file>

<file path=customXml/itemProps3.xml><?xml version="1.0" encoding="utf-8"?>
<ds:datastoreItem xmlns:ds="http://schemas.openxmlformats.org/officeDocument/2006/customXml" ds:itemID="{1B9DAD0F-923D-4876-BAA6-CABE1C946E4A}"/>
</file>

<file path=customXml/itemProps4.xml><?xml version="1.0" encoding="utf-8"?>
<ds:datastoreItem xmlns:ds="http://schemas.openxmlformats.org/officeDocument/2006/customXml" ds:itemID="{C301EA76-D36F-4017-8112-F7B17E1F500E}"/>
</file>

<file path=docProps/app.xml><?xml version="1.0" encoding="utf-8"?>
<Properties xmlns="http://schemas.openxmlformats.org/officeDocument/2006/extended-properties" xmlns:vt="http://schemas.openxmlformats.org/officeDocument/2006/docPropsVTypes">
  <Template>Office Theme</Template>
  <TotalTime>2537</TotalTime>
  <Words>364</Words>
  <Application>Microsoft Office PowerPoint</Application>
  <PresentationFormat>On-screen Show (4:3)</PresentationFormat>
  <Paragraphs>72</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Young</dc:creator>
  <cp:lastModifiedBy>Heather Cassie</cp:lastModifiedBy>
  <cp:revision>71</cp:revision>
  <dcterms:created xsi:type="dcterms:W3CDTF">2018-05-30T12:43:21Z</dcterms:created>
  <dcterms:modified xsi:type="dcterms:W3CDTF">2018-06-21T06:27:42Z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0x010100540009AA9B7AD14AB7CB3A6FC98C51F800A27F9773C2FF564490DAD634CA8DC45A</vt:lpwstr>
  </property>
</Properties>
</file>